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89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284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FF29"/>
    <a:srgbClr val="003635"/>
    <a:srgbClr val="FF0D97"/>
    <a:srgbClr val="0000CC"/>
    <a:srgbClr val="C80064"/>
    <a:srgbClr val="C33A1F"/>
    <a:srgbClr val="FF2549"/>
    <a:srgbClr val="007033"/>
    <a:srgbClr val="D6370C"/>
    <a:srgbClr val="1D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03" y="-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3175" y="1120876"/>
            <a:ext cx="8008376" cy="171081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426" y="3709218"/>
            <a:ext cx="8001000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24" y="224337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415845"/>
            <a:ext cx="8246070" cy="3362630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872" y="406537"/>
            <a:ext cx="6937885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8186" y="1143000"/>
            <a:ext cx="6961240" cy="3545497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8" y="212651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53015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002550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53015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002550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9137" y="535527"/>
            <a:ext cx="5599928" cy="578512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tr-TR" altLang="tr-T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Şekil ve Konum Toleransları</a:t>
            </a:r>
          </a:p>
        </p:txBody>
      </p:sp>
      <p:pic>
        <p:nvPicPr>
          <p:cNvPr id="5" name="Picture 2" descr="autocad 2020 logo png ile ilgili görsel sonucu">
            <a:extLst>
              <a:ext uri="{FF2B5EF4-FFF2-40B4-BE49-F238E27FC236}">
                <a16:creationId xmlns:a16="http://schemas.microsoft.com/office/drawing/2014/main" id="{E56A60B3-FF3E-4F04-91C4-23B0A7FC5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438367" y="53888"/>
            <a:ext cx="2565260" cy="57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9F9F39C1-8E2D-44F8-AC0D-8C7D39773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10"/>
          <a:stretch/>
        </p:blipFill>
        <p:spPr bwMode="auto">
          <a:xfrm>
            <a:off x="1908349" y="1432889"/>
            <a:ext cx="1606376" cy="198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847815EB-C735-4970-B2A0-2CEB92E414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85" y="4315250"/>
            <a:ext cx="947358" cy="77436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A536DF6-4EE8-4177-BB4D-FB8B859AF9A6}"/>
              </a:ext>
            </a:extLst>
          </p:cNvPr>
          <p:cNvSpPr txBox="1">
            <a:spLocks/>
          </p:cNvSpPr>
          <p:nvPr/>
        </p:nvSpPr>
        <p:spPr>
          <a:xfrm>
            <a:off x="7120577" y="4413175"/>
            <a:ext cx="2278488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  Ahmet SAN</a:t>
            </a:r>
          </a:p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966BB16-E7EF-99E6-CB18-1671A91DE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889" y="1432889"/>
            <a:ext cx="3718780" cy="198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8A4E1-80FF-C0CE-B445-F28FE876C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F3C5916A-7363-E446-52C5-EA00E9283179}"/>
              </a:ext>
            </a:extLst>
          </p:cNvPr>
          <p:cNvSpPr txBox="1"/>
          <p:nvPr/>
        </p:nvSpPr>
        <p:spPr>
          <a:xfrm>
            <a:off x="-1" y="1404704"/>
            <a:ext cx="90099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indent="-36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/>
              <a:t>Yeni tanımladığımız </a:t>
            </a:r>
            <a:r>
              <a:rPr lang="tr-TR" sz="1600" dirty="0" err="1"/>
              <a:t>leader</a:t>
            </a:r>
            <a:r>
              <a:rPr lang="tr-TR" sz="1600" dirty="0"/>
              <a:t> seçiliyken </a:t>
            </a:r>
            <a:r>
              <a:rPr lang="tr-TR" sz="1600" dirty="0" err="1"/>
              <a:t>Multileader</a:t>
            </a:r>
            <a:r>
              <a:rPr lang="tr-TR" sz="1600" dirty="0"/>
              <a:t> tıklanır ve referans yüzeye </a:t>
            </a:r>
            <a:r>
              <a:rPr lang="tr-TR" sz="1600" dirty="0" err="1"/>
              <a:t>leader</a:t>
            </a:r>
            <a:r>
              <a:rPr lang="tr-TR" sz="1600" dirty="0"/>
              <a:t> yerleştirilir</a:t>
            </a:r>
            <a:endParaRPr lang="tr-TR" sz="1600" dirty="0">
              <a:latin typeface="+mn-lt"/>
              <a:cs typeface="+mn-cs"/>
            </a:endParaRP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8107CE2B-68D4-00C3-4CF2-FDF0EDF43B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2755961-C3C3-0660-2854-FDD7CC134F9B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Şekil ve Konum Toleransları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E6D1D886-B54C-40BB-9126-4D85B588E0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516498E-A3BE-EF71-4391-B90FB5936480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9BE5A9B-51B8-CAC2-C6F5-9E07A85C4C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3141"/>
          <a:stretch/>
        </p:blipFill>
        <p:spPr>
          <a:xfrm>
            <a:off x="336267" y="1820086"/>
            <a:ext cx="2637224" cy="3160313"/>
          </a:xfrm>
          <a:prstGeom prst="rect">
            <a:avLst/>
          </a:prstGeom>
        </p:spPr>
      </p:pic>
      <p:sp>
        <p:nvSpPr>
          <p:cNvPr id="5" name="Açıklama Balonu: Bükülü Çizgi 4">
            <a:extLst>
              <a:ext uri="{FF2B5EF4-FFF2-40B4-BE49-F238E27FC236}">
                <a16:creationId xmlns:a16="http://schemas.microsoft.com/office/drawing/2014/main" id="{9DBBBFDA-CF0B-C5CC-0275-0FE1E8BF5D61}"/>
              </a:ext>
            </a:extLst>
          </p:cNvPr>
          <p:cNvSpPr/>
          <p:nvPr/>
        </p:nvSpPr>
        <p:spPr>
          <a:xfrm>
            <a:off x="3367801" y="4526396"/>
            <a:ext cx="2156306" cy="578512"/>
          </a:xfrm>
          <a:prstGeom prst="borderCallout2">
            <a:avLst>
              <a:gd name="adj1" fmla="val 18750"/>
              <a:gd name="adj2" fmla="val 1232"/>
              <a:gd name="adj3" fmla="val 22836"/>
              <a:gd name="adj4" fmla="val -22274"/>
              <a:gd name="adj5" fmla="val -289389"/>
              <a:gd name="adj6" fmla="val -13452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err="1"/>
              <a:t>Dimension</a:t>
            </a:r>
            <a:r>
              <a:rPr lang="tr-TR" sz="1600" dirty="0"/>
              <a:t> kısmından </a:t>
            </a:r>
            <a:r>
              <a:rPr lang="tr-TR" sz="1600" dirty="0" err="1"/>
              <a:t>tolerance</a:t>
            </a:r>
            <a:r>
              <a:rPr lang="tr-TR" sz="1600" dirty="0"/>
              <a:t> seçilir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0E099E85-41C2-7DCA-F933-1B0B9814F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5040" y="2439118"/>
            <a:ext cx="3602610" cy="1556619"/>
          </a:xfrm>
          <a:prstGeom prst="rect">
            <a:avLst/>
          </a:prstGeom>
        </p:spPr>
      </p:pic>
      <p:sp>
        <p:nvSpPr>
          <p:cNvPr id="14" name="Açıklama Balonu: Bükülü Çizgi 13">
            <a:extLst>
              <a:ext uri="{FF2B5EF4-FFF2-40B4-BE49-F238E27FC236}">
                <a16:creationId xmlns:a16="http://schemas.microsoft.com/office/drawing/2014/main" id="{2E86B3FF-BFCD-EA58-58BD-11E43955BA6F}"/>
              </a:ext>
            </a:extLst>
          </p:cNvPr>
          <p:cNvSpPr/>
          <p:nvPr/>
        </p:nvSpPr>
        <p:spPr>
          <a:xfrm>
            <a:off x="6066345" y="4112417"/>
            <a:ext cx="2156306" cy="578512"/>
          </a:xfrm>
          <a:prstGeom prst="borderCallout2">
            <a:avLst>
              <a:gd name="adj1" fmla="val 18750"/>
              <a:gd name="adj2" fmla="val 1232"/>
              <a:gd name="adj3" fmla="val 22836"/>
              <a:gd name="adj4" fmla="val -22274"/>
              <a:gd name="adj5" fmla="val -195370"/>
              <a:gd name="adj6" fmla="val 1828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err="1"/>
              <a:t>Datum</a:t>
            </a:r>
            <a:r>
              <a:rPr lang="tr-TR" sz="1600" dirty="0"/>
              <a:t> kutusunun içine Yazılacak harf yazılır</a:t>
            </a:r>
          </a:p>
        </p:txBody>
      </p:sp>
    </p:spTree>
    <p:extLst>
      <p:ext uri="{BB962C8B-B14F-4D97-AF65-F5344CB8AC3E}">
        <p14:creationId xmlns:p14="http://schemas.microsoft.com/office/powerpoint/2010/main" val="41162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D177A-DDEB-C3C2-99F5-69F7C9502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D08DB875-BB6C-1BC1-B592-453E76E96B6F}"/>
              </a:ext>
            </a:extLst>
          </p:cNvPr>
          <p:cNvSpPr txBox="1"/>
          <p:nvPr/>
        </p:nvSpPr>
        <p:spPr>
          <a:xfrm>
            <a:off x="-1" y="1404704"/>
            <a:ext cx="90099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indent="-36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/>
              <a:t>Resmin üzerine </a:t>
            </a:r>
            <a:r>
              <a:rPr lang="tr-TR" sz="1600" dirty="0" err="1"/>
              <a:t>yerleştirimiş</a:t>
            </a:r>
            <a:r>
              <a:rPr lang="tr-TR" sz="1600" dirty="0"/>
              <a:t> referans yüzey (</a:t>
            </a:r>
            <a:r>
              <a:rPr lang="tr-TR" sz="1600" dirty="0" err="1"/>
              <a:t>Datum</a:t>
            </a:r>
            <a:r>
              <a:rPr lang="tr-TR" sz="1600" dirty="0"/>
              <a:t>) </a:t>
            </a:r>
            <a:r>
              <a:rPr lang="tr-TR" sz="1600" dirty="0" err="1"/>
              <a:t>sembolu</a:t>
            </a:r>
            <a:endParaRPr lang="tr-TR" sz="1600" dirty="0">
              <a:latin typeface="+mn-lt"/>
              <a:cs typeface="+mn-cs"/>
            </a:endParaRP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12875D48-3557-54C9-EBD2-93B85F0CC2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DEB80C0-A67A-B493-EBA7-A6444EEE3879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Şekil ve Konum Toleransları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BF699B8F-9699-86B1-8ADA-1A66849B4A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1B34BB3-E715-1C90-61D6-DD59F5654082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F5C4949-7542-CDE6-E9A7-68FF295E8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402" y="1891829"/>
            <a:ext cx="4925173" cy="2412158"/>
          </a:xfrm>
          <a:prstGeom prst="rect">
            <a:avLst/>
          </a:prstGeom>
        </p:spPr>
      </p:pic>
      <p:sp>
        <p:nvSpPr>
          <p:cNvPr id="11" name="Açıklama Balonu: Bükülü Çizgi 10">
            <a:extLst>
              <a:ext uri="{FF2B5EF4-FFF2-40B4-BE49-F238E27FC236}">
                <a16:creationId xmlns:a16="http://schemas.microsoft.com/office/drawing/2014/main" id="{510D19F3-A9D4-8D47-7F78-F8EB1B4406A7}"/>
              </a:ext>
            </a:extLst>
          </p:cNvPr>
          <p:cNvSpPr/>
          <p:nvPr/>
        </p:nvSpPr>
        <p:spPr>
          <a:xfrm>
            <a:off x="4002570" y="4489046"/>
            <a:ext cx="2156306" cy="578512"/>
          </a:xfrm>
          <a:prstGeom prst="borderCallout2">
            <a:avLst>
              <a:gd name="adj1" fmla="val 52815"/>
              <a:gd name="adj2" fmla="val 98473"/>
              <a:gd name="adj3" fmla="val 46000"/>
              <a:gd name="adj4" fmla="val 129802"/>
              <a:gd name="adj5" fmla="val -211722"/>
              <a:gd name="adj6" fmla="val 9833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err="1"/>
              <a:t>Datum</a:t>
            </a:r>
            <a:r>
              <a:rPr lang="tr-TR" sz="1600" dirty="0"/>
              <a:t> </a:t>
            </a:r>
            <a:r>
              <a:rPr lang="tr-TR" sz="1600" dirty="0" err="1"/>
              <a:t>Sembolu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560852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9A45A-DD53-5C81-2C73-0984DD1B2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33FF8F92-FB11-C132-D9C1-08119F5B1078}"/>
              </a:ext>
            </a:extLst>
          </p:cNvPr>
          <p:cNvSpPr txBox="1"/>
          <p:nvPr/>
        </p:nvSpPr>
        <p:spPr>
          <a:xfrm>
            <a:off x="-1" y="1404704"/>
            <a:ext cx="90099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indent="-36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/>
              <a:t>İkinci adım şekil ve konum toleransının yerleştirilmesidir Bu adımda tolerans kısmına girilip </a:t>
            </a:r>
            <a:r>
              <a:rPr lang="tr-TR" sz="1600" dirty="0" err="1"/>
              <a:t>sym</a:t>
            </a:r>
            <a:r>
              <a:rPr lang="tr-TR" sz="1600" dirty="0"/>
              <a:t> kutusu tıklanır ve tolerans çeşidi seçilir daha sonra tolerans miktarı ve referans yüzeyi belirtilir</a:t>
            </a:r>
            <a:endParaRPr lang="tr-TR" sz="1600" dirty="0">
              <a:latin typeface="+mn-lt"/>
              <a:cs typeface="+mn-cs"/>
            </a:endParaRP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3D96FE8C-532C-1347-8081-678540A3C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F11CF70-EF5F-8816-1C14-AF053404AF90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Şekil ve Konum Toleransları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8A711B07-65C6-EAB7-F3BA-9C4F384563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34BE636-7250-EC26-0062-06C906844FEA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35ED6C3-525F-4416-4527-6FE9B0104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37" y="2196501"/>
            <a:ext cx="4616790" cy="1915916"/>
          </a:xfrm>
          <a:prstGeom prst="rect">
            <a:avLst/>
          </a:prstGeom>
        </p:spPr>
      </p:pic>
      <p:sp>
        <p:nvSpPr>
          <p:cNvPr id="9" name="Açıklama Balonu: Bükülü Çizgi 8">
            <a:extLst>
              <a:ext uri="{FF2B5EF4-FFF2-40B4-BE49-F238E27FC236}">
                <a16:creationId xmlns:a16="http://schemas.microsoft.com/office/drawing/2014/main" id="{6DC4FC49-094B-C39E-4484-480F60717D99}"/>
              </a:ext>
            </a:extLst>
          </p:cNvPr>
          <p:cNvSpPr/>
          <p:nvPr/>
        </p:nvSpPr>
        <p:spPr>
          <a:xfrm>
            <a:off x="1960624" y="4423363"/>
            <a:ext cx="2156306" cy="578512"/>
          </a:xfrm>
          <a:prstGeom prst="borderCallout2">
            <a:avLst>
              <a:gd name="adj1" fmla="val 18750"/>
              <a:gd name="adj2" fmla="val 1232"/>
              <a:gd name="adj3" fmla="val 22836"/>
              <a:gd name="adj4" fmla="val -22274"/>
              <a:gd name="adj5" fmla="val -273038"/>
              <a:gd name="adj6" fmla="val -5739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Sembol seçimi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BBC20F02-7E7F-B72A-C173-AD5DB79F71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6249" y="2231552"/>
            <a:ext cx="3792790" cy="163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2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EC532-5131-F8BE-415F-7AAD439C2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FDBB3002-EFF7-304B-3DF8-FEE58CED27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A068F40-0235-9E4E-F8C1-8F095453E826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Şekil ve Konum Toleransları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09DB285D-B492-2A8A-3F78-4FEEE9C56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525B9EF-F6E1-C974-1816-9F3DE72C2242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F8505A50-B5D2-43AD-FFB2-01BE0C18D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869" y="1315151"/>
            <a:ext cx="5872767" cy="339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09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03B50ACE-5616-4219-82D4-78A02BFB2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1910D39-CB8A-4BBE-8929-762FB6AC9E91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Şekil ve Konum Toleransları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1B44FE18-EA0A-44BF-9CB6-4688A062E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02" y="2040640"/>
            <a:ext cx="2293905" cy="187501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CBB7D42-721A-428C-AB30-5805AAF82D7A}"/>
              </a:ext>
            </a:extLst>
          </p:cNvPr>
          <p:cNvSpPr txBox="1">
            <a:spLocks/>
          </p:cNvSpPr>
          <p:nvPr/>
        </p:nvSpPr>
        <p:spPr>
          <a:xfrm>
            <a:off x="3308894" y="4244622"/>
            <a:ext cx="2379526" cy="8265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ctr">
              <a:spcBef>
                <a:spcPts val="0"/>
              </a:spcBef>
            </a:pPr>
            <a:r>
              <a:rPr lang="tr-TR" altLang="tr-TR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4098" name="Picture 2" descr="ahmet san karamürsel ile ilgili görsel sonucu">
            <a:extLst>
              <a:ext uri="{FF2B5EF4-FFF2-40B4-BE49-F238E27FC236}">
                <a16:creationId xmlns:a16="http://schemas.microsoft.com/office/drawing/2014/main" id="{A97F1104-1B71-4F0A-A2A4-4D8B41A6C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3" t="-84" r="51660" b="50464"/>
          <a:stretch/>
        </p:blipFill>
        <p:spPr bwMode="auto">
          <a:xfrm>
            <a:off x="3618088" y="1701012"/>
            <a:ext cx="1907823" cy="2371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B575A22-5426-407A-BD25-DB2E26322B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3" y="1587444"/>
            <a:ext cx="2351263" cy="2485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606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87CAFDAB-0E4C-446E-AF43-4E7E3252A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3239" y="2901955"/>
            <a:ext cx="4834188" cy="181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tr-TR" sz="1500" b="1" dirty="0">
                <a:latin typeface="Verdana" pitchFamily="34" charset="0"/>
                <a:cs typeface="Arial" charset="0"/>
              </a:rPr>
              <a:t>Şekil ve Konum toleransları yapım resimlerinde bulunması gereken önemli unsurlardan bir tanesidir. </a:t>
            </a:r>
            <a:r>
              <a:rPr lang="tr-TR" sz="1500" b="1" dirty="0" err="1">
                <a:latin typeface="Verdana" pitchFamily="34" charset="0"/>
                <a:cs typeface="Arial" charset="0"/>
              </a:rPr>
              <a:t>Autocad</a:t>
            </a:r>
            <a:r>
              <a:rPr lang="tr-TR" sz="1500" b="1" dirty="0">
                <a:latin typeface="Verdana" pitchFamily="34" charset="0"/>
                <a:cs typeface="Arial" charset="0"/>
              </a:rPr>
              <a:t> Programında Şekil ve Konum toleransları resim üzerine yerleştirilmesi oldukça kolay bir işlemdir.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2512464-A4DC-4C70-B3E7-306AFF808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98C35BA-3EE8-4382-9855-A918B3C7003E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325FF6F-427F-7723-562D-DF694AB576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356"/>
          <a:stretch/>
        </p:blipFill>
        <p:spPr>
          <a:xfrm>
            <a:off x="4047187" y="430881"/>
            <a:ext cx="3572374" cy="226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C59D4-35C1-6740-04E5-A27BEA34C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74A10BE5-2452-97A3-E67B-7B8B682FFC30}"/>
              </a:ext>
            </a:extLst>
          </p:cNvPr>
          <p:cNvSpPr txBox="1"/>
          <p:nvPr/>
        </p:nvSpPr>
        <p:spPr>
          <a:xfrm>
            <a:off x="-1" y="1404704"/>
            <a:ext cx="90099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indent="-36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/>
              <a:t>Şekil ve Konum toleranslarında iki öğe vardır bunlar:</a:t>
            </a:r>
          </a:p>
          <a:p>
            <a:pPr marL="360363" lvl="1" indent="-36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>
                <a:latin typeface="+mn-lt"/>
                <a:cs typeface="+mn-cs"/>
              </a:rPr>
              <a:t>         </a:t>
            </a:r>
            <a:r>
              <a:rPr lang="tr-TR" sz="1600" b="1" dirty="0">
                <a:solidFill>
                  <a:srgbClr val="FF0000"/>
                </a:solidFill>
              </a:rPr>
              <a:t>1-</a:t>
            </a:r>
            <a:r>
              <a:rPr lang="tr-TR" sz="1600" b="1" dirty="0">
                <a:solidFill>
                  <a:srgbClr val="FF0000"/>
                </a:solidFill>
                <a:latin typeface="+mn-lt"/>
                <a:cs typeface="+mn-cs"/>
              </a:rPr>
              <a:t>Datum: </a:t>
            </a:r>
            <a:r>
              <a:rPr lang="tr-TR" sz="1600" dirty="0">
                <a:latin typeface="+mn-lt"/>
                <a:cs typeface="+mn-cs"/>
              </a:rPr>
              <a:t>Şekil ve konum toleransının referans alınacağı yüzeyi göstermek için kullanılan semboldür.</a:t>
            </a: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C77404BD-C96F-EE03-5466-A493F289D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7A1F597-B7F0-58BA-EE29-DE4871C3D9CE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Şekil ve Konum Toleransları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5D2DB906-DED2-234C-062A-B4366AE6A2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76FA97D-DC29-FAC2-473E-332D424B04D9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758DDBD7-3AE9-ED8A-62BE-944F4D8C4B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356"/>
          <a:stretch/>
        </p:blipFill>
        <p:spPr>
          <a:xfrm>
            <a:off x="815256" y="2571750"/>
            <a:ext cx="3572374" cy="2264848"/>
          </a:xfrm>
          <a:prstGeom prst="rect">
            <a:avLst/>
          </a:prstGeom>
        </p:spPr>
      </p:pic>
      <p:sp>
        <p:nvSpPr>
          <p:cNvPr id="3" name="Açıklama Balonu: Bükülü Çizgi 2">
            <a:extLst>
              <a:ext uri="{FF2B5EF4-FFF2-40B4-BE49-F238E27FC236}">
                <a16:creationId xmlns:a16="http://schemas.microsoft.com/office/drawing/2014/main" id="{6B671AEF-5D09-CBB1-CBFB-39889DDB8B87}"/>
              </a:ext>
            </a:extLst>
          </p:cNvPr>
          <p:cNvSpPr/>
          <p:nvPr/>
        </p:nvSpPr>
        <p:spPr>
          <a:xfrm>
            <a:off x="5544381" y="2209796"/>
            <a:ext cx="2028092" cy="578512"/>
          </a:xfrm>
          <a:prstGeom prst="borderCallout2">
            <a:avLst>
              <a:gd name="adj1" fmla="val 18750"/>
              <a:gd name="adj2" fmla="val 1232"/>
              <a:gd name="adj3" fmla="val 7849"/>
              <a:gd name="adj4" fmla="val -104120"/>
              <a:gd name="adj5" fmla="val 143914"/>
              <a:gd name="adj6" fmla="val -17080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Referans Yüzey işareti</a:t>
            </a:r>
          </a:p>
          <a:p>
            <a:pPr algn="ctr"/>
            <a:r>
              <a:rPr lang="tr-TR" sz="1600" dirty="0"/>
              <a:t>(</a:t>
            </a:r>
            <a:r>
              <a:rPr lang="tr-TR" sz="1600" dirty="0" err="1"/>
              <a:t>Datum</a:t>
            </a:r>
            <a:r>
              <a:rPr lang="tr-T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5289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351E5-A5C8-C084-3366-44A3236FD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25F6E7ED-3417-4736-1734-1E384215CE3B}"/>
              </a:ext>
            </a:extLst>
          </p:cNvPr>
          <p:cNvSpPr txBox="1"/>
          <p:nvPr/>
        </p:nvSpPr>
        <p:spPr>
          <a:xfrm>
            <a:off x="-1" y="1404704"/>
            <a:ext cx="90099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indent="-36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/>
              <a:t>Şekil ve Konum toleranslarında iki öğe vardır bunlar:</a:t>
            </a:r>
          </a:p>
          <a:p>
            <a:pPr marL="360363" lvl="1" indent="-36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>
                <a:latin typeface="+mn-lt"/>
                <a:cs typeface="+mn-cs"/>
              </a:rPr>
              <a:t>         </a:t>
            </a:r>
            <a:r>
              <a:rPr lang="tr-TR" sz="1600" b="1" dirty="0">
                <a:solidFill>
                  <a:srgbClr val="FF0000"/>
                </a:solidFill>
              </a:rPr>
              <a:t>2-</a:t>
            </a:r>
            <a:r>
              <a:rPr lang="tr-TR" sz="1600" b="1" dirty="0">
                <a:solidFill>
                  <a:srgbClr val="FF0000"/>
                </a:solidFill>
                <a:latin typeface="+mn-lt"/>
                <a:cs typeface="+mn-cs"/>
              </a:rPr>
              <a:t>Şekil ve Konum Toleransı: </a:t>
            </a:r>
            <a:r>
              <a:rPr lang="tr-TR" sz="1600" dirty="0">
                <a:latin typeface="+mn-lt"/>
                <a:cs typeface="+mn-cs"/>
              </a:rPr>
              <a:t>üç ayrı </a:t>
            </a:r>
            <a:r>
              <a:rPr lang="tr-TR" sz="1600" dirty="0" err="1">
                <a:latin typeface="+mn-lt"/>
                <a:cs typeface="+mn-cs"/>
              </a:rPr>
              <a:t>bölümüvardır</a:t>
            </a:r>
            <a:r>
              <a:rPr lang="tr-TR" sz="1600" dirty="0">
                <a:latin typeface="+mn-lt"/>
                <a:cs typeface="+mn-cs"/>
              </a:rPr>
              <a:t> birincisi sembol, ikincisi tolerans üçüncüsü referans yüzeyidir</a:t>
            </a: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791E23ED-B2C2-CF1D-5CC8-8BFD34252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3742C9A-5BBE-0B4E-62D1-24DCF013058A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Şekil ve Konum Toleransları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1F2CFB89-CBC8-55D4-AFC4-F4146FCA7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E983062D-18C2-4850-2DE2-45F094560BD0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4C0981A0-F7A6-B727-54A7-5A7B5789D4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356"/>
          <a:stretch/>
        </p:blipFill>
        <p:spPr>
          <a:xfrm>
            <a:off x="815256" y="2571750"/>
            <a:ext cx="3572374" cy="2264848"/>
          </a:xfrm>
          <a:prstGeom prst="rect">
            <a:avLst/>
          </a:prstGeom>
        </p:spPr>
      </p:pic>
      <p:sp>
        <p:nvSpPr>
          <p:cNvPr id="3" name="Açıklama Balonu: Bükülü Çizgi 2">
            <a:extLst>
              <a:ext uri="{FF2B5EF4-FFF2-40B4-BE49-F238E27FC236}">
                <a16:creationId xmlns:a16="http://schemas.microsoft.com/office/drawing/2014/main" id="{C8585D5A-EF5A-2E6B-831E-8BBE765F315B}"/>
              </a:ext>
            </a:extLst>
          </p:cNvPr>
          <p:cNvSpPr/>
          <p:nvPr/>
        </p:nvSpPr>
        <p:spPr>
          <a:xfrm>
            <a:off x="6300652" y="3786511"/>
            <a:ext cx="2028092" cy="578512"/>
          </a:xfrm>
          <a:prstGeom prst="borderCallout2">
            <a:avLst>
              <a:gd name="adj1" fmla="val 18750"/>
              <a:gd name="adj2" fmla="val 1232"/>
              <a:gd name="adj3" fmla="val 22837"/>
              <a:gd name="adj4" fmla="val -69916"/>
              <a:gd name="adj5" fmla="val -116341"/>
              <a:gd name="adj6" fmla="val -14087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Şekil Toleransı</a:t>
            </a:r>
          </a:p>
        </p:txBody>
      </p:sp>
    </p:spTree>
    <p:extLst>
      <p:ext uri="{BB962C8B-B14F-4D97-AF65-F5344CB8AC3E}">
        <p14:creationId xmlns:p14="http://schemas.microsoft.com/office/powerpoint/2010/main" val="432557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6666C-AAA9-AEF0-F0B1-4B3B36FD8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A553139-DB1F-B6F2-5D1D-C9E29D09FEA0}"/>
              </a:ext>
            </a:extLst>
          </p:cNvPr>
          <p:cNvSpPr txBox="1"/>
          <p:nvPr/>
        </p:nvSpPr>
        <p:spPr>
          <a:xfrm>
            <a:off x="422404" y="1247884"/>
            <a:ext cx="90099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indent="-36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/>
              <a:t>Teknik Resimde standart olarak kullanılan Şekil ve Konum toleransları ve sembolleri şunlardır</a:t>
            </a: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4792973A-1F26-7AD4-2F42-57F95CBAB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A0D09EE-677B-CDCB-2A90-17C15D8796CA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Şekil ve Konum Toleransları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EF8FBD8A-AC57-86C2-4EEA-3C4D99843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B949A058-78B1-E884-D1FC-923B5EB360D4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094A84F-963B-66DC-DE9F-75BE995F1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67" y="1797203"/>
            <a:ext cx="5621167" cy="308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9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3AB1C-4E42-4EF8-176B-5F0F95243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DFC901C-11D7-B14C-80C8-288F4481D448}"/>
              </a:ext>
            </a:extLst>
          </p:cNvPr>
          <p:cNvSpPr txBox="1"/>
          <p:nvPr/>
        </p:nvSpPr>
        <p:spPr>
          <a:xfrm>
            <a:off x="-1" y="1404704"/>
            <a:ext cx="90099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indent="-36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/>
              <a:t>Şekil ve Konum toleranslarının </a:t>
            </a:r>
            <a:r>
              <a:rPr lang="tr-TR" sz="1600" dirty="0" err="1"/>
              <a:t>AutoCad</a:t>
            </a:r>
            <a:r>
              <a:rPr lang="tr-TR" sz="1600" dirty="0"/>
              <a:t> Programında şu şekilde resim üzerine yerleştirilir</a:t>
            </a:r>
          </a:p>
          <a:p>
            <a:pPr marL="360363" lvl="1" indent="-36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/>
              <a:t> </a:t>
            </a:r>
            <a:r>
              <a:rPr lang="tr-TR" sz="1600" b="1" dirty="0">
                <a:solidFill>
                  <a:srgbClr val="FF0000"/>
                </a:solidFill>
              </a:rPr>
              <a:t>1-Datum (Referans Yüzey) yerleştirme</a:t>
            </a:r>
            <a:r>
              <a:rPr lang="tr-TR" sz="1600" b="1" dirty="0">
                <a:solidFill>
                  <a:srgbClr val="FF0000"/>
                </a:solidFill>
                <a:latin typeface="+mn-lt"/>
                <a:cs typeface="+mn-cs"/>
              </a:rPr>
              <a:t>: </a:t>
            </a:r>
            <a:r>
              <a:rPr lang="tr-TR" sz="1600" dirty="0">
                <a:latin typeface="+mn-lt"/>
                <a:cs typeface="+mn-cs"/>
              </a:rPr>
              <a:t>Öncelikle </a:t>
            </a:r>
            <a:r>
              <a:rPr lang="tr-TR" sz="1600" dirty="0" err="1">
                <a:latin typeface="+mn-lt"/>
                <a:cs typeface="+mn-cs"/>
              </a:rPr>
              <a:t>Anotate</a:t>
            </a:r>
            <a:r>
              <a:rPr lang="tr-TR" sz="1600" dirty="0">
                <a:latin typeface="+mn-lt"/>
                <a:cs typeface="+mn-cs"/>
              </a:rPr>
              <a:t> Paletinde bulunan </a:t>
            </a:r>
            <a:r>
              <a:rPr lang="tr-TR" sz="1600" dirty="0" err="1">
                <a:latin typeface="+mn-lt"/>
                <a:cs typeface="+mn-cs"/>
              </a:rPr>
              <a:t>leaders</a:t>
            </a:r>
            <a:r>
              <a:rPr lang="tr-TR" sz="1600" dirty="0">
                <a:latin typeface="+mn-lt"/>
                <a:cs typeface="+mn-cs"/>
              </a:rPr>
              <a:t> altındaki ok </a:t>
            </a:r>
            <a:r>
              <a:rPr lang="tr-TR" sz="1600" dirty="0" err="1">
                <a:latin typeface="+mn-lt"/>
                <a:cs typeface="+mn-cs"/>
              </a:rPr>
              <a:t>tıklaranak</a:t>
            </a:r>
            <a:r>
              <a:rPr lang="tr-TR" sz="1600" dirty="0">
                <a:latin typeface="+mn-lt"/>
                <a:cs typeface="+mn-cs"/>
              </a:rPr>
              <a:t> yeni bi</a:t>
            </a:r>
            <a:r>
              <a:rPr lang="tr-TR" sz="1600" dirty="0"/>
              <a:t>r </a:t>
            </a:r>
            <a:r>
              <a:rPr lang="tr-TR" sz="1600" dirty="0" err="1"/>
              <a:t>leaders</a:t>
            </a:r>
            <a:r>
              <a:rPr lang="tr-TR" sz="1600" dirty="0"/>
              <a:t> tanımlanır</a:t>
            </a:r>
            <a:endParaRPr lang="tr-TR" sz="1600" dirty="0">
              <a:latin typeface="+mn-lt"/>
              <a:cs typeface="+mn-cs"/>
            </a:endParaRP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BB6B0F5C-056E-D0AB-D63F-863B17ABE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6D752FD-E09B-AD31-A72A-477C1225CD04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Şekil ve Konum Toleransları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65CAFBF4-CD5B-8DB1-50D6-2489D3074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AF49CEA1-927A-B1EA-7926-B4C37DD6E13A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0BF7BBD-BEE4-8B24-A1AB-BA1199AF9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847" y="2297480"/>
            <a:ext cx="4925270" cy="2298459"/>
          </a:xfrm>
          <a:prstGeom prst="rect">
            <a:avLst/>
          </a:prstGeom>
        </p:spPr>
      </p:pic>
      <p:sp>
        <p:nvSpPr>
          <p:cNvPr id="9" name="Açıklama Balonu: Bükülü Çizgi 8">
            <a:extLst>
              <a:ext uri="{FF2B5EF4-FFF2-40B4-BE49-F238E27FC236}">
                <a16:creationId xmlns:a16="http://schemas.microsoft.com/office/drawing/2014/main" id="{E8466644-07EF-D4B1-661D-26611D69E409}"/>
              </a:ext>
            </a:extLst>
          </p:cNvPr>
          <p:cNvSpPr/>
          <p:nvPr/>
        </p:nvSpPr>
        <p:spPr>
          <a:xfrm>
            <a:off x="6434258" y="3827127"/>
            <a:ext cx="2028092" cy="578512"/>
          </a:xfrm>
          <a:prstGeom prst="borderCallout2">
            <a:avLst>
              <a:gd name="adj1" fmla="val 18750"/>
              <a:gd name="adj2" fmla="val 1232"/>
              <a:gd name="adj3" fmla="val 28287"/>
              <a:gd name="adj4" fmla="val -31048"/>
              <a:gd name="adj5" fmla="val -138143"/>
              <a:gd name="adj6" fmla="val -14165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Yeni </a:t>
            </a:r>
            <a:r>
              <a:rPr lang="tr-TR" sz="1600" dirty="0" err="1"/>
              <a:t>Leaders</a:t>
            </a:r>
            <a:r>
              <a:rPr lang="tr-TR" sz="1600" dirty="0"/>
              <a:t> Tanımlama</a:t>
            </a:r>
          </a:p>
        </p:txBody>
      </p:sp>
    </p:spTree>
    <p:extLst>
      <p:ext uri="{BB962C8B-B14F-4D97-AF65-F5344CB8AC3E}">
        <p14:creationId xmlns:p14="http://schemas.microsoft.com/office/powerpoint/2010/main" val="4218504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E5CFD-A5C2-86EB-CB58-371461396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C8AF2C94-480C-1935-4DC6-6BB5167D1746}"/>
              </a:ext>
            </a:extLst>
          </p:cNvPr>
          <p:cNvSpPr txBox="1"/>
          <p:nvPr/>
        </p:nvSpPr>
        <p:spPr>
          <a:xfrm>
            <a:off x="-1" y="1404704"/>
            <a:ext cx="90099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indent="-36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/>
              <a:t>Şekil ve Konum toleranslarının </a:t>
            </a:r>
            <a:r>
              <a:rPr lang="tr-TR" sz="1600" dirty="0" err="1"/>
              <a:t>AutoCad</a:t>
            </a:r>
            <a:r>
              <a:rPr lang="tr-TR" sz="1600" dirty="0"/>
              <a:t> Programında şu şekilde resim üzerine yerleştirilir</a:t>
            </a:r>
          </a:p>
          <a:p>
            <a:pPr marL="360363" lvl="1" indent="-36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/>
              <a:t> </a:t>
            </a:r>
            <a:r>
              <a:rPr lang="tr-TR" sz="1600" b="1" dirty="0">
                <a:solidFill>
                  <a:srgbClr val="FF0000"/>
                </a:solidFill>
              </a:rPr>
              <a:t>1-Datum (Referans Yüzey) yerleştirme</a:t>
            </a:r>
            <a:r>
              <a:rPr lang="tr-TR" sz="1600" b="1" dirty="0">
                <a:solidFill>
                  <a:srgbClr val="FF0000"/>
                </a:solidFill>
                <a:latin typeface="+mn-lt"/>
                <a:cs typeface="+mn-cs"/>
              </a:rPr>
              <a:t>: </a:t>
            </a:r>
            <a:r>
              <a:rPr lang="tr-TR" sz="1600" dirty="0">
                <a:latin typeface="+mn-lt"/>
                <a:cs typeface="+mn-cs"/>
              </a:rPr>
              <a:t>Öncelikle </a:t>
            </a:r>
            <a:r>
              <a:rPr lang="tr-TR" sz="1600" dirty="0" err="1">
                <a:latin typeface="+mn-lt"/>
                <a:cs typeface="+mn-cs"/>
              </a:rPr>
              <a:t>Anotate</a:t>
            </a:r>
            <a:r>
              <a:rPr lang="tr-TR" sz="1600" dirty="0">
                <a:latin typeface="+mn-lt"/>
                <a:cs typeface="+mn-cs"/>
              </a:rPr>
              <a:t> Paletinde bulunan </a:t>
            </a:r>
            <a:r>
              <a:rPr lang="tr-TR" sz="1600" dirty="0" err="1">
                <a:latin typeface="+mn-lt"/>
                <a:cs typeface="+mn-cs"/>
              </a:rPr>
              <a:t>leaders</a:t>
            </a:r>
            <a:r>
              <a:rPr lang="tr-TR" sz="1600" dirty="0">
                <a:latin typeface="+mn-lt"/>
                <a:cs typeface="+mn-cs"/>
              </a:rPr>
              <a:t> altındaki ok </a:t>
            </a:r>
            <a:r>
              <a:rPr lang="tr-TR" sz="1600" dirty="0" err="1">
                <a:latin typeface="+mn-lt"/>
                <a:cs typeface="+mn-cs"/>
              </a:rPr>
              <a:t>tıklaranak</a:t>
            </a:r>
            <a:r>
              <a:rPr lang="tr-TR" sz="1600" dirty="0">
                <a:latin typeface="+mn-lt"/>
                <a:cs typeface="+mn-cs"/>
              </a:rPr>
              <a:t> yeni bi</a:t>
            </a:r>
            <a:r>
              <a:rPr lang="tr-TR" sz="1600" dirty="0"/>
              <a:t>r </a:t>
            </a:r>
            <a:r>
              <a:rPr lang="tr-TR" sz="1600" dirty="0" err="1"/>
              <a:t>leaders</a:t>
            </a:r>
            <a:r>
              <a:rPr lang="tr-TR" sz="1600" dirty="0"/>
              <a:t> tanımlanır Sonra New butonu tıklanıp stile yeni isim verilir </a:t>
            </a:r>
            <a:r>
              <a:rPr lang="tr-TR" sz="1600" dirty="0" err="1"/>
              <a:t>continue</a:t>
            </a:r>
            <a:r>
              <a:rPr lang="tr-TR" sz="1600" dirty="0"/>
              <a:t> ye basılır</a:t>
            </a:r>
            <a:endParaRPr lang="tr-TR" sz="1600" dirty="0">
              <a:latin typeface="+mn-lt"/>
              <a:cs typeface="+mn-cs"/>
            </a:endParaRP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61887006-75BD-C00D-FEEA-E79481EBE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3553AFD-9ACA-7ACE-10B5-1B28DA141B49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Şekil ve Konum Toleransları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C40B01C0-6358-CB12-2B15-6DFFFF76D6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57D6DD0-5270-3B2D-1E50-81696E642AD7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8DD949E-712E-CEDB-46BC-CB7531420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50" y="2358921"/>
            <a:ext cx="3376777" cy="2141904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051C13BB-83C3-363C-2DA5-5D7B94495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480" y="2426001"/>
            <a:ext cx="3733800" cy="1819275"/>
          </a:xfrm>
          <a:prstGeom prst="rect">
            <a:avLst/>
          </a:prstGeom>
        </p:spPr>
      </p:pic>
      <p:sp>
        <p:nvSpPr>
          <p:cNvPr id="11" name="Açıklama Balonu: Bükülü Çizgi 10">
            <a:extLst>
              <a:ext uri="{FF2B5EF4-FFF2-40B4-BE49-F238E27FC236}">
                <a16:creationId xmlns:a16="http://schemas.microsoft.com/office/drawing/2014/main" id="{4880AFF3-79E7-B86F-DEC4-53D062DDF196}"/>
              </a:ext>
            </a:extLst>
          </p:cNvPr>
          <p:cNvSpPr/>
          <p:nvPr/>
        </p:nvSpPr>
        <p:spPr>
          <a:xfrm>
            <a:off x="4480977" y="4452079"/>
            <a:ext cx="2156306" cy="578512"/>
          </a:xfrm>
          <a:prstGeom prst="borderCallout2">
            <a:avLst>
              <a:gd name="adj1" fmla="val 18750"/>
              <a:gd name="adj2" fmla="val 1232"/>
              <a:gd name="adj3" fmla="val 28287"/>
              <a:gd name="adj4" fmla="val -31048"/>
              <a:gd name="adj5" fmla="val -226711"/>
              <a:gd name="adj6" fmla="val -4642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Yeni </a:t>
            </a:r>
            <a:r>
              <a:rPr lang="tr-TR" sz="1600" dirty="0" err="1"/>
              <a:t>Leader</a:t>
            </a:r>
            <a:r>
              <a:rPr lang="tr-TR" sz="1600" dirty="0"/>
              <a:t> Tanımlama</a:t>
            </a:r>
          </a:p>
        </p:txBody>
      </p:sp>
    </p:spTree>
    <p:extLst>
      <p:ext uri="{BB962C8B-B14F-4D97-AF65-F5344CB8AC3E}">
        <p14:creationId xmlns:p14="http://schemas.microsoft.com/office/powerpoint/2010/main" val="3968347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9927C-B452-FFEB-B8DD-F806C5A2A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396FEFB0-D29D-B0C0-982E-2E5ECE5E8FCD}"/>
              </a:ext>
            </a:extLst>
          </p:cNvPr>
          <p:cNvSpPr txBox="1"/>
          <p:nvPr/>
        </p:nvSpPr>
        <p:spPr>
          <a:xfrm>
            <a:off x="-1" y="1404704"/>
            <a:ext cx="90099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indent="-36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/>
              <a:t>Şekil ve Konum toleranslarının </a:t>
            </a:r>
            <a:r>
              <a:rPr lang="tr-TR" sz="1600" dirty="0" err="1"/>
              <a:t>AutoCad</a:t>
            </a:r>
            <a:r>
              <a:rPr lang="tr-TR" sz="1600" dirty="0"/>
              <a:t> Programında şu şekilde resim üzerine yerleştirilir</a:t>
            </a:r>
          </a:p>
          <a:p>
            <a:pPr marL="360363" lvl="1" indent="-36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/>
              <a:t> </a:t>
            </a:r>
            <a:r>
              <a:rPr lang="tr-TR" sz="1600" b="1" dirty="0">
                <a:solidFill>
                  <a:srgbClr val="FF0000"/>
                </a:solidFill>
              </a:rPr>
              <a:t>1-Datum (Referans Yüzey) yerleştirme</a:t>
            </a:r>
            <a:r>
              <a:rPr lang="tr-TR" sz="1600" b="1" dirty="0">
                <a:solidFill>
                  <a:srgbClr val="FF0000"/>
                </a:solidFill>
                <a:latin typeface="+mn-lt"/>
                <a:cs typeface="+mn-cs"/>
              </a:rPr>
              <a:t>: </a:t>
            </a:r>
            <a:r>
              <a:rPr lang="tr-TR" sz="1600" dirty="0">
                <a:latin typeface="+mn-lt"/>
                <a:cs typeface="+mn-cs"/>
              </a:rPr>
              <a:t>Bu pencereden ok şekli olarak </a:t>
            </a:r>
            <a:r>
              <a:rPr lang="tr-TR" sz="1600" dirty="0" err="1">
                <a:latin typeface="+mn-lt"/>
                <a:cs typeface="+mn-cs"/>
              </a:rPr>
              <a:t>datum</a:t>
            </a:r>
            <a:r>
              <a:rPr lang="tr-TR" sz="1600" dirty="0">
                <a:latin typeface="+mn-lt"/>
                <a:cs typeface="+mn-cs"/>
              </a:rPr>
              <a:t> seçilir</a:t>
            </a: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E33AA547-85CE-A3A2-F7CC-14B6FD0A8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BBEE6B1-0057-BF33-83BB-9041ECB3F613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Şekil ve Konum Toleransları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99BEFEB3-4D70-8273-A3C6-FE05A3BD9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FE60FF0-5B42-DDB2-E4AE-9CDC1D0E60D8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91A7189-0E62-B453-C051-EEE2B4B9D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5283" y="2317087"/>
            <a:ext cx="2786146" cy="2395532"/>
          </a:xfrm>
          <a:prstGeom prst="rect">
            <a:avLst/>
          </a:prstGeom>
        </p:spPr>
      </p:pic>
      <p:sp>
        <p:nvSpPr>
          <p:cNvPr id="13" name="Açıklama Balonu: Bükülü Çizgi 12">
            <a:extLst>
              <a:ext uri="{FF2B5EF4-FFF2-40B4-BE49-F238E27FC236}">
                <a16:creationId xmlns:a16="http://schemas.microsoft.com/office/drawing/2014/main" id="{F8680ACB-4909-BE79-60E1-4DC27619B134}"/>
              </a:ext>
            </a:extLst>
          </p:cNvPr>
          <p:cNvSpPr/>
          <p:nvPr/>
        </p:nvSpPr>
        <p:spPr>
          <a:xfrm>
            <a:off x="5714548" y="3959087"/>
            <a:ext cx="2156306" cy="578512"/>
          </a:xfrm>
          <a:prstGeom prst="borderCallout2">
            <a:avLst>
              <a:gd name="adj1" fmla="val 18750"/>
              <a:gd name="adj2" fmla="val 1232"/>
              <a:gd name="adj3" fmla="val 28287"/>
              <a:gd name="adj4" fmla="val -31048"/>
              <a:gd name="adj5" fmla="val 107124"/>
              <a:gd name="adj6" fmla="val -10711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err="1"/>
              <a:t>Datum</a:t>
            </a:r>
            <a:r>
              <a:rPr lang="tr-TR" sz="1600" dirty="0"/>
              <a:t> oku</a:t>
            </a:r>
          </a:p>
        </p:txBody>
      </p:sp>
    </p:spTree>
    <p:extLst>
      <p:ext uri="{BB962C8B-B14F-4D97-AF65-F5344CB8AC3E}">
        <p14:creationId xmlns:p14="http://schemas.microsoft.com/office/powerpoint/2010/main" val="654978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E5641-637C-3FD2-DA51-B8D65B1E9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547C9E82-3409-C14F-2A68-94A2B6D866BE}"/>
              </a:ext>
            </a:extLst>
          </p:cNvPr>
          <p:cNvSpPr txBox="1"/>
          <p:nvPr/>
        </p:nvSpPr>
        <p:spPr>
          <a:xfrm>
            <a:off x="-1" y="1404704"/>
            <a:ext cx="90099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indent="-36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/>
              <a:t>Yeni tanımladığımız </a:t>
            </a:r>
            <a:r>
              <a:rPr lang="tr-TR" sz="1600" dirty="0" err="1"/>
              <a:t>leader</a:t>
            </a:r>
            <a:r>
              <a:rPr lang="tr-TR" sz="1600" dirty="0"/>
              <a:t> seçiliyken </a:t>
            </a:r>
            <a:r>
              <a:rPr lang="tr-TR" sz="1600" dirty="0" err="1"/>
              <a:t>Multileader</a:t>
            </a:r>
            <a:r>
              <a:rPr lang="tr-TR" sz="1600" dirty="0"/>
              <a:t> tıklanır ve referans yüzeye </a:t>
            </a:r>
            <a:r>
              <a:rPr lang="tr-TR" sz="1600" dirty="0" err="1"/>
              <a:t>leader</a:t>
            </a:r>
            <a:r>
              <a:rPr lang="tr-TR" sz="1600" dirty="0"/>
              <a:t> yerleştirilir</a:t>
            </a:r>
            <a:endParaRPr lang="tr-TR" sz="1600" dirty="0">
              <a:latin typeface="+mn-lt"/>
              <a:cs typeface="+mn-cs"/>
            </a:endParaRP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37C64E4E-AF75-4401-2F02-9918273E3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97E1545-DD54-C261-A298-7B54C84DD79D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Şekil ve Konum Toleransları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64BE276F-5030-36FF-C2C4-FB47268FAE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2F8B8FE-F28E-5897-F521-59662FB39F9A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9D3E6FC-4E96-BD86-609A-118EBEA3F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07" y="2112308"/>
            <a:ext cx="3024499" cy="126151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EFE4DD30-BBD7-41D2-A1E2-9A76D54B8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954" y="2112308"/>
            <a:ext cx="2751006" cy="1531367"/>
          </a:xfrm>
          <a:prstGeom prst="rect">
            <a:avLst/>
          </a:prstGeom>
        </p:spPr>
      </p:pic>
      <p:sp>
        <p:nvSpPr>
          <p:cNvPr id="10" name="Açıklama Balonu: Bükülü Çizgi 9">
            <a:extLst>
              <a:ext uri="{FF2B5EF4-FFF2-40B4-BE49-F238E27FC236}">
                <a16:creationId xmlns:a16="http://schemas.microsoft.com/office/drawing/2014/main" id="{99BAB036-0BFC-B636-A10C-9F567ABD7F87}"/>
              </a:ext>
            </a:extLst>
          </p:cNvPr>
          <p:cNvSpPr/>
          <p:nvPr/>
        </p:nvSpPr>
        <p:spPr>
          <a:xfrm>
            <a:off x="1228900" y="4074607"/>
            <a:ext cx="2156306" cy="578512"/>
          </a:xfrm>
          <a:prstGeom prst="borderCallout2">
            <a:avLst>
              <a:gd name="adj1" fmla="val 18750"/>
              <a:gd name="adj2" fmla="val 1232"/>
              <a:gd name="adj3" fmla="val 22836"/>
              <a:gd name="adj4" fmla="val -22274"/>
              <a:gd name="adj5" fmla="val -283939"/>
              <a:gd name="adj6" fmla="val -1023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err="1"/>
              <a:t>Datum</a:t>
            </a:r>
            <a:r>
              <a:rPr lang="tr-TR" sz="1600" dirty="0"/>
              <a:t> oku</a:t>
            </a:r>
          </a:p>
        </p:txBody>
      </p:sp>
      <p:sp>
        <p:nvSpPr>
          <p:cNvPr id="11" name="Açıklama Balonu: Bükülü Çizgi 10">
            <a:extLst>
              <a:ext uri="{FF2B5EF4-FFF2-40B4-BE49-F238E27FC236}">
                <a16:creationId xmlns:a16="http://schemas.microsoft.com/office/drawing/2014/main" id="{EA2EA61D-567C-8CDC-3998-8EF98EDCD7EA}"/>
              </a:ext>
            </a:extLst>
          </p:cNvPr>
          <p:cNvSpPr/>
          <p:nvPr/>
        </p:nvSpPr>
        <p:spPr>
          <a:xfrm>
            <a:off x="5080723" y="4134107"/>
            <a:ext cx="2156306" cy="578512"/>
          </a:xfrm>
          <a:prstGeom prst="borderCallout2">
            <a:avLst>
              <a:gd name="adj1" fmla="val 18750"/>
              <a:gd name="adj2" fmla="val 1232"/>
              <a:gd name="adj3" fmla="val 22836"/>
              <a:gd name="adj4" fmla="val -22274"/>
              <a:gd name="adj5" fmla="val -202183"/>
              <a:gd name="adj6" fmla="val 7201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err="1"/>
              <a:t>Datum</a:t>
            </a:r>
            <a:r>
              <a:rPr lang="tr-TR" sz="1600" dirty="0"/>
              <a:t> okunun resim üzerine </a:t>
            </a:r>
            <a:r>
              <a:rPr lang="tr-TR" sz="1600" dirty="0" err="1"/>
              <a:t>yerleştirlmesi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777803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</Words>
  <Application>Microsoft Office PowerPoint</Application>
  <PresentationFormat>Ekran Gösterisi (16:9)</PresentationFormat>
  <Paragraphs>69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Office Theme</vt:lpstr>
      <vt:lpstr>Şekil ve Konum Toleransları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2025-03-18T18:45:50Z</dcterms:modified>
</cp:coreProperties>
</file>